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Century Schoolbook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CenturySchoolbook-bold.fntdata"/><Relationship Id="rId21" Type="http://schemas.openxmlformats.org/officeDocument/2006/relationships/slide" Target="slides/slide16.xml"/><Relationship Id="rId43" Type="http://schemas.openxmlformats.org/officeDocument/2006/relationships/font" Target="fonts/CenturySchoolbook-regular.fntdata"/><Relationship Id="rId24" Type="http://schemas.openxmlformats.org/officeDocument/2006/relationships/slide" Target="slides/slide19.xml"/><Relationship Id="rId46" Type="http://schemas.openxmlformats.org/officeDocument/2006/relationships/font" Target="fonts/CenturySchoolbook-boldItalic.fntdata"/><Relationship Id="rId23" Type="http://schemas.openxmlformats.org/officeDocument/2006/relationships/slide" Target="slides/slide18.xml"/><Relationship Id="rId45" Type="http://schemas.openxmlformats.org/officeDocument/2006/relationships/font" Target="fonts/CenturySchoolbook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 link to Google Earth.</a:t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3e15e9cf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83e15e9cf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3e15e9cf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83e15e9cf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3e15e9cf6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83e15e9cf6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3e15e9cf6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83e15e9cf6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b="0"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34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739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Schoolbook"/>
              <a:buNone/>
              <a:defRPr b="1"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/>
          <p:nvPr>
            <p:ph idx="2" type="pic"/>
          </p:nvPr>
        </p:nvSpPr>
        <p:spPr>
          <a:xfrm>
            <a:off x="0" y="0"/>
            <a:ext cx="11292840" cy="5128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AF5D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 rot="5400000">
            <a:off x="3383884" y="-293211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b="0"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34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Century Schoolbook"/>
              <a:buNone/>
              <a:defRPr b="0"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1261872" y="1721606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3" name="Google Shape;63;p8"/>
          <p:cNvSpPr txBox="1"/>
          <p:nvPr>
            <p:ph idx="3" type="body"/>
          </p:nvPr>
        </p:nvSpPr>
        <p:spPr>
          <a:xfrm>
            <a:off x="6126480" y="1721606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8"/>
          <p:cNvSpPr txBox="1"/>
          <p:nvPr>
            <p:ph idx="4" type="body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5" name="Google Shape;65;p8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Schoolbook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3F1E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3F1E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DEB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DEB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DEB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DEB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DEB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DEB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DEB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DEB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DEB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ADC5B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ADC5B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6A7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6A7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6A7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6A7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6A7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6A7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6A7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6A7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6A7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9.jpg"/><Relationship Id="rId5" Type="http://schemas.openxmlformats.org/officeDocument/2006/relationships/image" Target="../media/image1.jpg"/><Relationship Id="rId6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jKpF7vl9fgc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hyperlink" Target="https://www.worldwildlife.org/species/directory?direction=desc&amp;page=2&amp;sort=extinction_status" TargetMode="External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hyperlink" Target="https://earth.google.com/web/@0,-3.87086457,-2.58453622a,22254872.7895846d,35y,0h,0t,0r" TargetMode="External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rr4F7bZjaviUra31-rzsAwf_JM4sMXiU/view" TargetMode="External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ctrTitle"/>
          </p:nvPr>
        </p:nvSpPr>
        <p:spPr>
          <a:xfrm>
            <a:off x="1261872" y="1177870"/>
            <a:ext cx="9418320" cy="44170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r>
              <a:rPr lang="en-US"/>
              <a:t>Big Animals</a:t>
            </a:r>
            <a:endParaRPr/>
          </a:p>
        </p:txBody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1261872" y="5703376"/>
            <a:ext cx="9418320" cy="788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628"/>
              <a:buNone/>
            </a:pPr>
            <a:r>
              <a:rPr lang="en-US" sz="2035"/>
              <a:t>Produced for: [insert school name]</a:t>
            </a:r>
            <a:endParaRPr/>
          </a:p>
          <a:p>
            <a:pPr indent="0" lvl="0" marL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SzPts val="1628"/>
              <a:buNone/>
            </a:pPr>
            <a:r>
              <a:rPr lang="en-US" sz="2035"/>
              <a:t>Date downloaded: [date downloaded]</a:t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1261872" y="1177870"/>
            <a:ext cx="9418200" cy="44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Big Animals</a:t>
            </a:r>
            <a:endParaRPr sz="720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4260" t="0"/>
          <a:stretch/>
        </p:blipFill>
        <p:spPr>
          <a:xfrm>
            <a:off x="1361102" y="759415"/>
            <a:ext cx="2797754" cy="365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5">
            <a:alphaModFix/>
          </a:blip>
          <a:srcRect b="8848" l="0" r="0" t="2663"/>
          <a:stretch/>
        </p:blipFill>
        <p:spPr>
          <a:xfrm>
            <a:off x="4319925" y="759415"/>
            <a:ext cx="3302211" cy="365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3206" y="759414"/>
            <a:ext cx="2921975" cy="3652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1261872" y="262393"/>
            <a:ext cx="9692640" cy="7744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Did you know... </a:t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1410346" y="1738108"/>
            <a:ext cx="423932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African elephant can weigh over 5 tonnes, or the same as 150 children.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195" name="Google Shape;195;p24"/>
          <p:cNvGrpSpPr/>
          <p:nvPr/>
        </p:nvGrpSpPr>
        <p:grpSpPr>
          <a:xfrm>
            <a:off x="5715177" y="1598239"/>
            <a:ext cx="5393782" cy="1069450"/>
            <a:chOff x="5950333" y="4891251"/>
            <a:chExt cx="5393782" cy="1069450"/>
          </a:xfrm>
        </p:grpSpPr>
        <p:pic>
          <p:nvPicPr>
            <p:cNvPr id="196" name="Google Shape;19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0333" y="4891251"/>
              <a:ext cx="1342686" cy="10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93019" y="4910956"/>
              <a:ext cx="1342686" cy="10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35705" y="4910956"/>
              <a:ext cx="1342686" cy="10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01429" y="4912002"/>
              <a:ext cx="1342686" cy="1048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24"/>
          <p:cNvSpPr txBox="1"/>
          <p:nvPr/>
        </p:nvSpPr>
        <p:spPr>
          <a:xfrm>
            <a:off x="1410345" y="3553056"/>
            <a:ext cx="43550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 African elephant can eat up to 300kg of plants per day. That’s the same weight as 600 school meals! 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1360154" y="4998673"/>
            <a:ext cx="43550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All that food means elephants poo...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             A LOT! </a:t>
            </a:r>
            <a:endParaRPr/>
          </a:p>
        </p:txBody>
      </p:sp>
      <p:grpSp>
        <p:nvGrpSpPr>
          <p:cNvPr id="202" name="Google Shape;202;p24"/>
          <p:cNvGrpSpPr/>
          <p:nvPr/>
        </p:nvGrpSpPr>
        <p:grpSpPr>
          <a:xfrm>
            <a:off x="5948419" y="3408775"/>
            <a:ext cx="5006093" cy="1275313"/>
            <a:chOff x="5830877" y="3392920"/>
            <a:chExt cx="5006093" cy="1275313"/>
          </a:xfrm>
        </p:grpSpPr>
        <p:pic>
          <p:nvPicPr>
            <p:cNvPr id="203" name="Google Shape;20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96386" y="3392920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76654" y="3412625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6167" y="3412625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876435" y="3412625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30877" y="4014721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76653" y="4014721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6166" y="4014721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876434" y="4014721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56702" y="3412625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56702" y="4014721"/>
              <a:ext cx="980268" cy="653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24"/>
          <p:cNvGrpSpPr/>
          <p:nvPr/>
        </p:nvGrpSpPr>
        <p:grpSpPr>
          <a:xfrm>
            <a:off x="6229638" y="4998673"/>
            <a:ext cx="4548408" cy="1069053"/>
            <a:chOff x="5948419" y="4998673"/>
            <a:chExt cx="4548408" cy="1069053"/>
          </a:xfrm>
        </p:grpSpPr>
        <p:pic>
          <p:nvPicPr>
            <p:cNvPr id="214" name="Google Shape;214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48419" y="5029954"/>
              <a:ext cx="737632" cy="1037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95053" y="5029954"/>
              <a:ext cx="737632" cy="1037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41687" y="5029954"/>
              <a:ext cx="737632" cy="1037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88321" y="5010249"/>
              <a:ext cx="737632" cy="1037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59195" y="4998673"/>
              <a:ext cx="737632" cy="1037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1261872" y="883407"/>
            <a:ext cx="9692640" cy="11933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br>
              <a:rPr lang="en-US" sz="3959"/>
            </a:br>
            <a:br>
              <a:rPr lang="en-US" sz="3959"/>
            </a:br>
            <a:br>
              <a:rPr lang="en-US" sz="3959"/>
            </a:br>
            <a:br>
              <a:rPr lang="en-US" sz="3959"/>
            </a:br>
            <a:r>
              <a:rPr lang="en-US" sz="3959"/>
              <a:t>Okay, so how about the largest animal that lives near [insert school name]?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9475" y="2226375"/>
            <a:ext cx="5359149" cy="44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1261872" y="557939"/>
            <a:ext cx="9692640" cy="1611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br>
              <a:rPr lang="en-US" sz="3959"/>
            </a:br>
            <a:br>
              <a:rPr lang="en-US" sz="3959"/>
            </a:br>
            <a:br>
              <a:rPr lang="en-US" sz="3959"/>
            </a:br>
            <a:br>
              <a:rPr lang="en-US" sz="3959"/>
            </a:br>
            <a:r>
              <a:rPr lang="en-US" sz="3959"/>
              <a:t>The [insert name of largest animal]…</a:t>
            </a:r>
            <a:br>
              <a:rPr lang="en-US" sz="3959"/>
            </a:br>
            <a:endParaRPr sz="3959"/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6061" y="264711"/>
            <a:ext cx="2019287" cy="166995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1261872" y="2462991"/>
            <a:ext cx="8595360" cy="401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Weighs in at [insert body mass from csv 1] kg…</a:t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82880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And eats [X1] % of plant, [Y1]% of meat and [Z1]% of insects in its diet… </a:t>
            </a:r>
            <a:endParaRPr/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82880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And has an extinction threat level of [insert IUCN threat 1]. </a:t>
            </a:r>
            <a:endParaRPr/>
          </a:p>
        </p:txBody>
      </p:sp>
      <p:grpSp>
        <p:nvGrpSpPr>
          <p:cNvPr id="234" name="Google Shape;234;p26"/>
          <p:cNvGrpSpPr/>
          <p:nvPr/>
        </p:nvGrpSpPr>
        <p:grpSpPr>
          <a:xfrm>
            <a:off x="3490266" y="3917702"/>
            <a:ext cx="4832324" cy="697421"/>
            <a:chOff x="3490266" y="3917702"/>
            <a:chExt cx="4832324" cy="697421"/>
          </a:xfrm>
        </p:grpSpPr>
        <p:pic>
          <p:nvPicPr>
            <p:cNvPr id="235" name="Google Shape;23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0266" y="3917702"/>
              <a:ext cx="632283" cy="55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6"/>
            <p:cNvPicPr preferRelativeResize="0"/>
            <p:nvPr/>
          </p:nvPicPr>
          <p:blipFill rotWithShape="1">
            <a:blip r:embed="rId6">
              <a:alphaModFix/>
            </a:blip>
            <a:srcRect b="11379" l="0" r="0" t="23057"/>
            <a:stretch/>
          </p:blipFill>
          <p:spPr>
            <a:xfrm>
              <a:off x="5148588" y="3945327"/>
              <a:ext cx="1021597" cy="669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6"/>
            <p:cNvPicPr preferRelativeResize="0"/>
            <p:nvPr/>
          </p:nvPicPr>
          <p:blipFill rotWithShape="1">
            <a:blip r:embed="rId7">
              <a:alphaModFix/>
            </a:blip>
            <a:srcRect b="52884" l="0" r="36906" t="10710"/>
            <a:stretch/>
          </p:blipFill>
          <p:spPr>
            <a:xfrm>
              <a:off x="7072238" y="3945327"/>
              <a:ext cx="1250352" cy="5611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8" name="Google Shape;23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0350" y="5798475"/>
            <a:ext cx="60769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r>
              <a:rPr lang="en-US" sz="3959"/>
              <a:t>How about the second largest animal near [insert school name]?</a:t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6401" y="1990471"/>
            <a:ext cx="5518650" cy="45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1261872" y="557939"/>
            <a:ext cx="7324189" cy="1611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br>
              <a:rPr lang="en-US" sz="3959"/>
            </a:br>
            <a:br>
              <a:rPr lang="en-US" sz="3959"/>
            </a:br>
            <a:br>
              <a:rPr lang="en-US" sz="3959"/>
            </a:br>
            <a:br>
              <a:rPr lang="en-US" sz="3959"/>
            </a:br>
            <a:r>
              <a:rPr lang="en-US" sz="3959"/>
              <a:t>The [insert name of second largest animal]…</a:t>
            </a:r>
            <a:br>
              <a:rPr lang="en-US" sz="3959"/>
            </a:br>
            <a:endParaRPr sz="3959"/>
          </a:p>
        </p:txBody>
      </p:sp>
      <p:pic>
        <p:nvPicPr>
          <p:cNvPr id="251" name="Google Shape;2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6061" y="264711"/>
            <a:ext cx="2019287" cy="166995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1261872" y="2462991"/>
            <a:ext cx="8595360" cy="401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Weighs in at [insert body mass from csv 2] kg…</a:t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82880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And eats [X2] % of plant, [Y2]% of meat and [Z2]% of insects in its diet… </a:t>
            </a:r>
            <a:endParaRPr/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82880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And has an extinction threat level of [insert IUCN threat 2]. </a:t>
            </a:r>
            <a:endParaRPr/>
          </a:p>
        </p:txBody>
      </p:sp>
      <p:grpSp>
        <p:nvGrpSpPr>
          <p:cNvPr id="254" name="Google Shape;254;p28"/>
          <p:cNvGrpSpPr/>
          <p:nvPr/>
        </p:nvGrpSpPr>
        <p:grpSpPr>
          <a:xfrm>
            <a:off x="3490266" y="3917702"/>
            <a:ext cx="4832324" cy="697421"/>
            <a:chOff x="3490266" y="3917702"/>
            <a:chExt cx="4832324" cy="697421"/>
          </a:xfrm>
        </p:grpSpPr>
        <p:pic>
          <p:nvPicPr>
            <p:cNvPr id="255" name="Google Shape;255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0266" y="3917702"/>
              <a:ext cx="632283" cy="55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8"/>
            <p:cNvPicPr preferRelativeResize="0"/>
            <p:nvPr/>
          </p:nvPicPr>
          <p:blipFill rotWithShape="1">
            <a:blip r:embed="rId6">
              <a:alphaModFix/>
            </a:blip>
            <a:srcRect b="11379" l="0" r="0" t="23057"/>
            <a:stretch/>
          </p:blipFill>
          <p:spPr>
            <a:xfrm>
              <a:off x="5148588" y="3945327"/>
              <a:ext cx="1021597" cy="669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8"/>
            <p:cNvPicPr preferRelativeResize="0"/>
            <p:nvPr/>
          </p:nvPicPr>
          <p:blipFill rotWithShape="1">
            <a:blip r:embed="rId7">
              <a:alphaModFix/>
            </a:blip>
            <a:srcRect b="52884" l="0" r="36906" t="10710"/>
            <a:stretch/>
          </p:blipFill>
          <p:spPr>
            <a:xfrm>
              <a:off x="7072238" y="3945327"/>
              <a:ext cx="1250352" cy="5611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9675" y="5824100"/>
            <a:ext cx="60769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1261872" y="262393"/>
            <a:ext cx="9692640" cy="1566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Those are some big animals! But what about the largest predator?</a:t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0951" y="1896884"/>
            <a:ext cx="5382450" cy="44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/>
        </p:nvSpPr>
        <p:spPr>
          <a:xfrm>
            <a:off x="5207431" y="6416298"/>
            <a:ext cx="5925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Note: A predator is an animal that eats other animals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1261872" y="557939"/>
            <a:ext cx="7324189" cy="1611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br>
              <a:rPr lang="en-US" sz="3959"/>
            </a:br>
            <a:br>
              <a:rPr lang="en-US" sz="3959"/>
            </a:br>
            <a:br>
              <a:rPr lang="en-US" sz="3959"/>
            </a:br>
            <a:br>
              <a:rPr lang="en-US" sz="3959"/>
            </a:br>
            <a:r>
              <a:rPr lang="en-US" sz="3959"/>
              <a:t>The [insert name of largest predator animal]…</a:t>
            </a:r>
            <a:br>
              <a:rPr lang="en-US" sz="3959"/>
            </a:br>
            <a:endParaRPr sz="3959"/>
          </a:p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>
            <p:ph idx="1" type="body"/>
          </p:nvPr>
        </p:nvSpPr>
        <p:spPr>
          <a:xfrm>
            <a:off x="1261872" y="2462991"/>
            <a:ext cx="8595360" cy="401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This meat-eater weighs in at [insert body mass from csv 3] kg…</a:t>
            </a:r>
            <a:endParaRPr/>
          </a:p>
          <a:p>
            <a:pPr indent="-81279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And eats [X3] % of plant, [Y3]% of meat and [Z3]% of insects in its diet… </a:t>
            </a:r>
            <a:endParaRPr/>
          </a:p>
          <a:p>
            <a:pPr indent="-81279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81279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And has an extinction threat level of [insert IUCN threat 3]. </a:t>
            </a: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6061" y="264711"/>
            <a:ext cx="2019287" cy="1669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0"/>
          <p:cNvGrpSpPr/>
          <p:nvPr/>
        </p:nvGrpSpPr>
        <p:grpSpPr>
          <a:xfrm>
            <a:off x="3490266" y="3917702"/>
            <a:ext cx="4832324" cy="697421"/>
            <a:chOff x="3490266" y="3917702"/>
            <a:chExt cx="4832324" cy="697421"/>
          </a:xfrm>
        </p:grpSpPr>
        <p:pic>
          <p:nvPicPr>
            <p:cNvPr id="276" name="Google Shape;276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0266" y="3917702"/>
              <a:ext cx="632283" cy="55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0"/>
            <p:cNvPicPr preferRelativeResize="0"/>
            <p:nvPr/>
          </p:nvPicPr>
          <p:blipFill rotWithShape="1">
            <a:blip r:embed="rId6">
              <a:alphaModFix/>
            </a:blip>
            <a:srcRect b="11379" l="0" r="0" t="23057"/>
            <a:stretch/>
          </p:blipFill>
          <p:spPr>
            <a:xfrm>
              <a:off x="5148588" y="3945327"/>
              <a:ext cx="1021597" cy="669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0"/>
            <p:cNvPicPr preferRelativeResize="0"/>
            <p:nvPr/>
          </p:nvPicPr>
          <p:blipFill rotWithShape="1">
            <a:blip r:embed="rId7">
              <a:alphaModFix/>
            </a:blip>
            <a:srcRect b="52884" l="0" r="36906" t="10710"/>
            <a:stretch/>
          </p:blipFill>
          <p:spPr>
            <a:xfrm>
              <a:off x="7072238" y="3945327"/>
              <a:ext cx="1250352" cy="5611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7525" y="5836900"/>
            <a:ext cx="60769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And the second largest predator?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6077" y="1747120"/>
            <a:ext cx="6043725" cy="4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1261872" y="557939"/>
            <a:ext cx="7324189" cy="1611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br>
              <a:rPr lang="en-US" sz="3959"/>
            </a:br>
            <a:br>
              <a:rPr lang="en-US" sz="3959"/>
            </a:br>
            <a:br>
              <a:rPr lang="en-US" sz="3959"/>
            </a:br>
            <a:br>
              <a:rPr lang="en-US" sz="3959"/>
            </a:br>
            <a:r>
              <a:rPr lang="en-US" sz="3959"/>
              <a:t>The [insert name of second largest predator animal]…</a:t>
            </a:r>
            <a:br>
              <a:rPr lang="en-US" sz="3959"/>
            </a:br>
            <a:endParaRPr sz="3959"/>
          </a:p>
        </p:txBody>
      </p:sp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1261872" y="2462991"/>
            <a:ext cx="8595360" cy="401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This meat-eater weighs in at [insert body mass from csv 4] kg…</a:t>
            </a:r>
            <a:endParaRPr/>
          </a:p>
          <a:p>
            <a:pPr indent="-81279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And eats [X4] % of plant, [Y4]% of meat and [Z4]% of insects in its diet… </a:t>
            </a:r>
            <a:endParaRPr/>
          </a:p>
          <a:p>
            <a:pPr indent="-81279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81279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And has an extinction threat level of [insert IUCN threat 4]. </a:t>
            </a:r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6061" y="264711"/>
            <a:ext cx="2019287" cy="1669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2"/>
          <p:cNvGrpSpPr/>
          <p:nvPr/>
        </p:nvGrpSpPr>
        <p:grpSpPr>
          <a:xfrm>
            <a:off x="3490266" y="3917702"/>
            <a:ext cx="4832324" cy="697421"/>
            <a:chOff x="3490266" y="3917702"/>
            <a:chExt cx="4832324" cy="697421"/>
          </a:xfrm>
        </p:grpSpPr>
        <p:pic>
          <p:nvPicPr>
            <p:cNvPr id="296" name="Google Shape;296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0266" y="3917702"/>
              <a:ext cx="632283" cy="55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2"/>
            <p:cNvPicPr preferRelativeResize="0"/>
            <p:nvPr/>
          </p:nvPicPr>
          <p:blipFill rotWithShape="1">
            <a:blip r:embed="rId6">
              <a:alphaModFix/>
            </a:blip>
            <a:srcRect b="11379" l="0" r="0" t="23057"/>
            <a:stretch/>
          </p:blipFill>
          <p:spPr>
            <a:xfrm>
              <a:off x="5148588" y="3945327"/>
              <a:ext cx="1021597" cy="669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2"/>
            <p:cNvPicPr preferRelativeResize="0"/>
            <p:nvPr/>
          </p:nvPicPr>
          <p:blipFill rotWithShape="1">
            <a:blip r:embed="rId7">
              <a:alphaModFix/>
            </a:blip>
            <a:srcRect b="52884" l="0" r="36906" t="10710"/>
            <a:stretch/>
          </p:blipFill>
          <p:spPr>
            <a:xfrm>
              <a:off x="7072238" y="3945327"/>
              <a:ext cx="1250352" cy="5611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9975" y="5836900"/>
            <a:ext cx="60769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143450" y="-78225"/>
            <a:ext cx="110184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r>
              <a:rPr lang="en-US" sz="3959"/>
              <a:t>Here are some pictures of the other large animals that live near [insert school name]. Can you name them? </a:t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4187" y="2050388"/>
            <a:ext cx="2555400" cy="21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3587" y="2109375"/>
            <a:ext cx="2555400" cy="21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62" y="4469550"/>
            <a:ext cx="2555400" cy="21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6262" y="4469550"/>
            <a:ext cx="2555400" cy="21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3587" y="4469550"/>
            <a:ext cx="2555400" cy="21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62" y="2050400"/>
            <a:ext cx="2555400" cy="21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 title="Biodiversity_intro_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95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/>
        </p:nvSpPr>
        <p:spPr>
          <a:xfrm>
            <a:off x="319100" y="307075"/>
            <a:ext cx="339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herbivore 3]</a:t>
            </a:r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4042275" y="307050"/>
            <a:ext cx="35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herbivore 4]</a:t>
            </a:r>
            <a:endParaRPr/>
          </a:p>
        </p:txBody>
      </p:sp>
      <p:sp>
        <p:nvSpPr>
          <p:cNvPr id="319" name="Google Shape;319;p34"/>
          <p:cNvSpPr txBox="1"/>
          <p:nvPr/>
        </p:nvSpPr>
        <p:spPr>
          <a:xfrm>
            <a:off x="7693350" y="307075"/>
            <a:ext cx="35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herbivore 5]</a:t>
            </a:r>
            <a:endParaRPr/>
          </a:p>
        </p:txBody>
      </p:sp>
      <p:sp>
        <p:nvSpPr>
          <p:cNvPr id="320" name="Google Shape;320;p34"/>
          <p:cNvSpPr txBox="1"/>
          <p:nvPr/>
        </p:nvSpPr>
        <p:spPr>
          <a:xfrm>
            <a:off x="197275" y="3630975"/>
            <a:ext cx="36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predator 3]</a:t>
            </a:r>
            <a:endParaRPr/>
          </a:p>
        </p:txBody>
      </p:sp>
      <p:sp>
        <p:nvSpPr>
          <p:cNvPr id="321" name="Google Shape;321;p34"/>
          <p:cNvSpPr txBox="1"/>
          <p:nvPr/>
        </p:nvSpPr>
        <p:spPr>
          <a:xfrm>
            <a:off x="4042275" y="3630975"/>
            <a:ext cx="36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predator 4]</a:t>
            </a:r>
            <a:endParaRPr/>
          </a:p>
        </p:txBody>
      </p:sp>
      <p:sp>
        <p:nvSpPr>
          <p:cNvPr id="322" name="Google Shape;322;p34"/>
          <p:cNvSpPr txBox="1"/>
          <p:nvPr/>
        </p:nvSpPr>
        <p:spPr>
          <a:xfrm>
            <a:off x="7859350" y="3630975"/>
            <a:ext cx="339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predator 5]</a:t>
            </a:r>
            <a:endParaRPr/>
          </a:p>
        </p:txBody>
      </p:sp>
      <p:pic>
        <p:nvPicPr>
          <p:cNvPr id="323" name="Google Shape;3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1448" y="777550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8036" y="777550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098" y="777550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6961" y="4129075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8023" y="4129075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098" y="4129075"/>
            <a:ext cx="3131025" cy="25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1246374" y="590617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r>
              <a:rPr lang="en-US" sz="3959"/>
              <a:t>But in the past, there were many more animals that lived near [insert school name] </a:t>
            </a:r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2201" y="2156947"/>
            <a:ext cx="5467425" cy="4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type="title"/>
          </p:nvPr>
        </p:nvSpPr>
        <p:spPr>
          <a:xfrm>
            <a:off x="1261872" y="883407"/>
            <a:ext cx="7324189" cy="1611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br>
              <a:rPr lang="en-US" sz="3959"/>
            </a:br>
            <a:br>
              <a:rPr lang="en-US" sz="3959"/>
            </a:br>
            <a:br>
              <a:rPr lang="en-US" sz="3959"/>
            </a:br>
            <a:br>
              <a:rPr lang="en-US" sz="3959"/>
            </a:br>
            <a:r>
              <a:rPr lang="en-US" sz="3959"/>
              <a:t>The [insert name of largest past animal] was the largest. </a:t>
            </a:r>
            <a:br>
              <a:rPr lang="en-US" sz="3959"/>
            </a:br>
            <a:endParaRPr sz="3959"/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6061" y="264711"/>
            <a:ext cx="2019287" cy="166995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1261872" y="2462991"/>
            <a:ext cx="8595360" cy="401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This giant weighed in at [insert body mass from csv 5] kg…</a:t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82880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And ate [X5] % of plant, [Y5]% of meat and [Z5]% of insects in its diet… </a:t>
            </a:r>
            <a:endParaRPr/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344" name="Google Shape;344;p36"/>
          <p:cNvGrpSpPr/>
          <p:nvPr/>
        </p:nvGrpSpPr>
        <p:grpSpPr>
          <a:xfrm>
            <a:off x="3490266" y="3917702"/>
            <a:ext cx="4832324" cy="697421"/>
            <a:chOff x="3490266" y="3917702"/>
            <a:chExt cx="4832324" cy="697421"/>
          </a:xfrm>
        </p:grpSpPr>
        <p:pic>
          <p:nvPicPr>
            <p:cNvPr id="345" name="Google Shape;345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0266" y="3917702"/>
              <a:ext cx="632283" cy="55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36"/>
            <p:cNvPicPr preferRelativeResize="0"/>
            <p:nvPr/>
          </p:nvPicPr>
          <p:blipFill rotWithShape="1">
            <a:blip r:embed="rId6">
              <a:alphaModFix/>
            </a:blip>
            <a:srcRect b="11379" l="0" r="0" t="23057"/>
            <a:stretch/>
          </p:blipFill>
          <p:spPr>
            <a:xfrm>
              <a:off x="5148588" y="3945327"/>
              <a:ext cx="1021597" cy="669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6"/>
            <p:cNvPicPr preferRelativeResize="0"/>
            <p:nvPr/>
          </p:nvPicPr>
          <p:blipFill rotWithShape="1">
            <a:blip r:embed="rId7">
              <a:alphaModFix/>
            </a:blip>
            <a:srcRect b="52884" l="0" r="36906" t="10710"/>
            <a:stretch/>
          </p:blipFill>
          <p:spPr>
            <a:xfrm>
              <a:off x="7072238" y="3945327"/>
              <a:ext cx="1250352" cy="5611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1246374" y="590617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And the largest predator that is no longer here was..</a:t>
            </a:r>
            <a:endParaRPr/>
          </a:p>
        </p:txBody>
      </p:sp>
      <p:pic>
        <p:nvPicPr>
          <p:cNvPr id="353" name="Google Shape;3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0476" y="2131321"/>
            <a:ext cx="5518650" cy="45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>
            <p:ph type="title"/>
          </p:nvPr>
        </p:nvSpPr>
        <p:spPr>
          <a:xfrm>
            <a:off x="1261872" y="557939"/>
            <a:ext cx="7324189" cy="1611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br>
              <a:rPr lang="en-US" sz="3959"/>
            </a:br>
            <a:br>
              <a:rPr lang="en-US" sz="3959"/>
            </a:br>
            <a:br>
              <a:rPr lang="en-US" sz="3959"/>
            </a:br>
            <a:br>
              <a:rPr lang="en-US" sz="3959"/>
            </a:br>
            <a:r>
              <a:rPr lang="en-US" sz="3959"/>
              <a:t>The [insert name of largest past predator]…</a:t>
            </a:r>
            <a:br>
              <a:rPr lang="en-US" sz="3959"/>
            </a:br>
            <a:endParaRPr sz="3959"/>
          </a:p>
        </p:txBody>
      </p:sp>
      <p:pic>
        <p:nvPicPr>
          <p:cNvPr id="360" name="Google Shape;3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6061" y="264711"/>
            <a:ext cx="2019287" cy="166995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 txBox="1"/>
          <p:nvPr/>
        </p:nvSpPr>
        <p:spPr>
          <a:xfrm>
            <a:off x="1261872" y="2462991"/>
            <a:ext cx="8595360" cy="401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This giant meat-eater weighed in at [insert body mass from csv 6] kg…</a:t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82880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And ate [X6] % of plant, [Y6]% of meat and [Z6]% of insects in its diet… </a:t>
            </a:r>
            <a:endParaRPr/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363" name="Google Shape;363;p38"/>
          <p:cNvGrpSpPr/>
          <p:nvPr/>
        </p:nvGrpSpPr>
        <p:grpSpPr>
          <a:xfrm>
            <a:off x="3490266" y="3917702"/>
            <a:ext cx="4832324" cy="697421"/>
            <a:chOff x="3490266" y="3917702"/>
            <a:chExt cx="4832324" cy="697421"/>
          </a:xfrm>
        </p:grpSpPr>
        <p:pic>
          <p:nvPicPr>
            <p:cNvPr id="364" name="Google Shape;364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0266" y="3917702"/>
              <a:ext cx="632283" cy="55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38"/>
            <p:cNvPicPr preferRelativeResize="0"/>
            <p:nvPr/>
          </p:nvPicPr>
          <p:blipFill rotWithShape="1">
            <a:blip r:embed="rId6">
              <a:alphaModFix/>
            </a:blip>
            <a:srcRect b="11379" l="0" r="0" t="23057"/>
            <a:stretch/>
          </p:blipFill>
          <p:spPr>
            <a:xfrm>
              <a:off x="5148588" y="3945327"/>
              <a:ext cx="1021597" cy="669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8"/>
            <p:cNvPicPr preferRelativeResize="0"/>
            <p:nvPr/>
          </p:nvPicPr>
          <p:blipFill rotWithShape="1">
            <a:blip r:embed="rId7">
              <a:alphaModFix/>
            </a:blip>
            <a:srcRect b="52884" l="0" r="36906" t="10710"/>
            <a:stretch/>
          </p:blipFill>
          <p:spPr>
            <a:xfrm>
              <a:off x="7072238" y="3945327"/>
              <a:ext cx="1250352" cy="5611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1246374" y="590617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r>
              <a:rPr lang="en-US" sz="3959"/>
              <a:t>Here is a selection of animals that used to live near [insert school name]</a:t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/>
        </p:nvSpPr>
        <p:spPr>
          <a:xfrm>
            <a:off x="189825" y="3070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historic 1]</a:t>
            </a:r>
            <a:endParaRPr/>
          </a:p>
        </p:txBody>
      </p:sp>
      <p:sp>
        <p:nvSpPr>
          <p:cNvPr id="379" name="Google Shape;379;p40"/>
          <p:cNvSpPr txBox="1"/>
          <p:nvPr/>
        </p:nvSpPr>
        <p:spPr>
          <a:xfrm>
            <a:off x="4055950" y="307050"/>
            <a:ext cx="351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historic 2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/>
          </a:p>
        </p:txBody>
      </p:sp>
      <p:sp>
        <p:nvSpPr>
          <p:cNvPr id="380" name="Google Shape;380;p40"/>
          <p:cNvSpPr txBox="1"/>
          <p:nvPr/>
        </p:nvSpPr>
        <p:spPr>
          <a:xfrm>
            <a:off x="7706375" y="307075"/>
            <a:ext cx="351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historic 3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/>
          </a:p>
        </p:txBody>
      </p:sp>
      <p:sp>
        <p:nvSpPr>
          <p:cNvPr id="381" name="Google Shape;381;p40"/>
          <p:cNvSpPr txBox="1"/>
          <p:nvPr/>
        </p:nvSpPr>
        <p:spPr>
          <a:xfrm>
            <a:off x="319100" y="3630975"/>
            <a:ext cx="33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historic 4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3977075" y="36309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historic 5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/>
          </a:p>
        </p:txBody>
      </p:sp>
      <p:sp>
        <p:nvSpPr>
          <p:cNvPr id="383" name="Google Shape;383;p40"/>
          <p:cNvSpPr txBox="1"/>
          <p:nvPr/>
        </p:nvSpPr>
        <p:spPr>
          <a:xfrm>
            <a:off x="7602075" y="3630975"/>
            <a:ext cx="36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[insert name 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historic 6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/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1448" y="777550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8036" y="777550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098" y="777550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6961" y="4129075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8023" y="4129075"/>
            <a:ext cx="3131025" cy="2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098" y="4129075"/>
            <a:ext cx="3131025" cy="25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1246374" y="590617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r>
              <a:rPr lang="en-US" sz="3959"/>
              <a:t>So, where do large animals live today?</a:t>
            </a:r>
            <a:br>
              <a:rPr lang="en-US" sz="3959"/>
            </a:br>
            <a:endParaRPr sz="3959"/>
          </a:p>
        </p:txBody>
      </p:sp>
      <p:pic>
        <p:nvPicPr>
          <p:cNvPr id="396" name="Google Shape;3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432" y="2019546"/>
            <a:ext cx="8351349" cy="333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0781" y="2205420"/>
            <a:ext cx="1887071" cy="296038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1"/>
          <p:cNvSpPr txBox="1"/>
          <p:nvPr/>
        </p:nvSpPr>
        <p:spPr>
          <a:xfrm>
            <a:off x="1261872" y="5537553"/>
            <a:ext cx="8595360" cy="935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number of large animals (&gt;44.5kg or 100lbs) living today</a:t>
            </a:r>
            <a:endParaRPr/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1246374" y="590617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r>
              <a:rPr lang="en-US" sz="3959"/>
              <a:t>Across the whole world there were more large animals in the past</a:t>
            </a:r>
            <a:br>
              <a:rPr lang="en-US" sz="3959"/>
            </a:br>
            <a:endParaRPr sz="3959"/>
          </a:p>
        </p:txBody>
      </p:sp>
      <p:pic>
        <p:nvPicPr>
          <p:cNvPr id="405" name="Google Shape;4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367" y="2169176"/>
            <a:ext cx="7731371" cy="30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0781" y="2205420"/>
            <a:ext cx="1887071" cy="296038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/>
        </p:nvSpPr>
        <p:spPr>
          <a:xfrm>
            <a:off x="1261872" y="5537553"/>
            <a:ext cx="8595360" cy="935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number of large animals (&gt;44.5kg or 100lbs) living in the past 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Where did most large animals live in the past?</a:t>
            </a:r>
            <a:endParaRPr/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81279" lvl="0" marL="18288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>
            <p:ph type="title"/>
          </p:nvPr>
        </p:nvSpPr>
        <p:spPr>
          <a:xfrm>
            <a:off x="1246374" y="590617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r>
              <a:rPr lang="en-US" sz="3959"/>
              <a:t>Today, the number of large animals is still falling</a:t>
            </a:r>
            <a:br>
              <a:rPr lang="en-US" sz="3959"/>
            </a:br>
            <a:endParaRPr sz="3959"/>
          </a:p>
        </p:txBody>
      </p:sp>
      <p:pic>
        <p:nvPicPr>
          <p:cNvPr id="414" name="Google Shape;41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3"/>
          <p:cNvSpPr txBox="1"/>
          <p:nvPr/>
        </p:nvSpPr>
        <p:spPr>
          <a:xfrm>
            <a:off x="331976" y="5469776"/>
            <a:ext cx="10701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You can visit the WWF website </a:t>
            </a:r>
            <a:r>
              <a:rPr lang="en-US" sz="18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/>
              </a:rPr>
              <a:t>here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to look through a list of all large animals that are endangered</a:t>
            </a:r>
            <a:endParaRPr/>
          </a:p>
        </p:txBody>
      </p:sp>
      <p:pic>
        <p:nvPicPr>
          <p:cNvPr id="416" name="Google Shape;4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71946"/>
            <a:ext cx="107346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8057500" y="9788225"/>
            <a:ext cx="97845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273775" y="241675"/>
            <a:ext cx="73533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99CB3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Where are you?</a:t>
            </a:r>
            <a:endParaRPr sz="2100"/>
          </a:p>
        </p:txBody>
      </p:sp>
      <p:pic>
        <p:nvPicPr>
          <p:cNvPr id="127" name="Google Shape;127;p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175" y="1386682"/>
            <a:ext cx="6294466" cy="5170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7"/>
          <p:cNvCxnSpPr/>
          <p:nvPr/>
        </p:nvCxnSpPr>
        <p:spPr>
          <a:xfrm>
            <a:off x="411125" y="3218125"/>
            <a:ext cx="4210500" cy="11799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lg" w="lg" type="none"/>
            <a:tailEnd len="med" w="med" type="triangle"/>
          </a:ln>
        </p:spPr>
      </p:cxnSp>
      <p:sp>
        <p:nvSpPr>
          <p:cNvPr id="129" name="Google Shape;129;p17"/>
          <p:cNvSpPr txBox="1"/>
          <p:nvPr/>
        </p:nvSpPr>
        <p:spPr>
          <a:xfrm>
            <a:off x="99225" y="2599250"/>
            <a:ext cx="3000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Click here</a:t>
            </a:r>
            <a:endParaRPr sz="4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type="title"/>
          </p:nvPr>
        </p:nvSpPr>
        <p:spPr>
          <a:xfrm>
            <a:off x="1179872" y="2452668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What things do you think you can do to help? </a:t>
            </a:r>
            <a:endParaRPr/>
          </a:p>
        </p:txBody>
      </p:sp>
      <p:pic>
        <p:nvPicPr>
          <p:cNvPr id="422" name="Google Shape;4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5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40"/>
              <a:buChar char="•"/>
            </a:pPr>
            <a:r>
              <a:rPr lang="en-US" sz="2800"/>
              <a:t>Each pair of cards has one matching image.</a:t>
            </a:r>
            <a:endParaRPr/>
          </a:p>
          <a:p>
            <a:pPr indent="-40639" lvl="0" marL="18288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/>
          </a:p>
          <a:p>
            <a:pPr indent="-182880" lvl="0" marL="18288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40"/>
              <a:buChar char="•"/>
            </a:pPr>
            <a:r>
              <a:rPr lang="en-US" sz="2800"/>
              <a:t>The first person to raise their hand, can answer which image is the same. </a:t>
            </a:r>
            <a:endParaRPr/>
          </a:p>
          <a:p>
            <a:pPr indent="-40639" lvl="0" marL="18288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/>
          </a:p>
          <a:p>
            <a:pPr indent="-182880" lvl="0" marL="18288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40"/>
              <a:buChar char="•"/>
            </a:pPr>
            <a:r>
              <a:rPr lang="en-US" sz="2800"/>
              <a:t>Can you think of something you’ve learned for that animal?</a:t>
            </a:r>
            <a:endParaRPr/>
          </a:p>
        </p:txBody>
      </p:sp>
      <p:sp>
        <p:nvSpPr>
          <p:cNvPr id="429" name="Google Shape;429;p45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The Rules of Dobble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6"/>
          <p:cNvSpPr txBox="1"/>
          <p:nvPr>
            <p:ph type="title"/>
          </p:nvPr>
        </p:nvSpPr>
        <p:spPr>
          <a:xfrm>
            <a:off x="1261872" y="262393"/>
            <a:ext cx="9692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Dobble 1</a:t>
            </a:r>
            <a:br>
              <a:rPr lang="en-US"/>
            </a:br>
            <a:endParaRPr/>
          </a:p>
        </p:txBody>
      </p:sp>
      <p:sp>
        <p:nvSpPr>
          <p:cNvPr id="436" name="Google Shape;436;p46"/>
          <p:cNvSpPr/>
          <p:nvPr/>
        </p:nvSpPr>
        <p:spPr>
          <a:xfrm>
            <a:off x="628100" y="1498500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2527393" y="4467062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5929" y="2144725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45922" y="3286647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874" y="4689750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775" y="3390876"/>
            <a:ext cx="1204825" cy="99635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5972675" y="1498513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7871968" y="4467075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50504" y="2144738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9290497" y="3286660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6449" y="4689763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350" y="3390888"/>
            <a:ext cx="1204825" cy="99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7" cy="89038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/>
          <p:nvPr>
            <p:ph type="title"/>
          </p:nvPr>
        </p:nvSpPr>
        <p:spPr>
          <a:xfrm>
            <a:off x="1261872" y="262393"/>
            <a:ext cx="9692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Dobble 2</a:t>
            </a:r>
            <a:br>
              <a:rPr lang="en-US"/>
            </a:br>
            <a:endParaRPr/>
          </a:p>
        </p:txBody>
      </p:sp>
      <p:sp>
        <p:nvSpPr>
          <p:cNvPr id="454" name="Google Shape;454;p47"/>
          <p:cNvSpPr/>
          <p:nvPr/>
        </p:nvSpPr>
        <p:spPr>
          <a:xfrm>
            <a:off x="628100" y="1498500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2527393" y="4467062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5929" y="2144725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45922" y="3286647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874" y="4689750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775" y="3390876"/>
            <a:ext cx="1204825" cy="99635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/>
          <p:nvPr/>
        </p:nvSpPr>
        <p:spPr>
          <a:xfrm>
            <a:off x="5972675" y="1498513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7871968" y="4467075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50504" y="2144738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9290497" y="3286660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6449" y="4689763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350" y="3390888"/>
            <a:ext cx="1204825" cy="99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7" cy="89038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8"/>
          <p:cNvSpPr txBox="1"/>
          <p:nvPr>
            <p:ph type="title"/>
          </p:nvPr>
        </p:nvSpPr>
        <p:spPr>
          <a:xfrm>
            <a:off x="1261872" y="262393"/>
            <a:ext cx="9692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Dobble 3</a:t>
            </a:r>
            <a:br>
              <a:rPr lang="en-US"/>
            </a:b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628100" y="1498500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2527393" y="4467062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5929" y="2144725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45922" y="3286647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874" y="4689750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775" y="3390876"/>
            <a:ext cx="1204825" cy="99635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8"/>
          <p:cNvSpPr/>
          <p:nvPr/>
        </p:nvSpPr>
        <p:spPr>
          <a:xfrm>
            <a:off x="5972675" y="1498513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7871968" y="4467075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50504" y="2144738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9290497" y="3286660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6449" y="4689763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350" y="3390888"/>
            <a:ext cx="1204825" cy="99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7" cy="89038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9"/>
          <p:cNvSpPr txBox="1"/>
          <p:nvPr>
            <p:ph type="title"/>
          </p:nvPr>
        </p:nvSpPr>
        <p:spPr>
          <a:xfrm>
            <a:off x="1261872" y="262393"/>
            <a:ext cx="9692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Dobble 4</a:t>
            </a:r>
            <a:br>
              <a:rPr lang="en-US"/>
            </a:br>
            <a:endParaRPr/>
          </a:p>
        </p:txBody>
      </p:sp>
      <p:sp>
        <p:nvSpPr>
          <p:cNvPr id="490" name="Google Shape;490;p49"/>
          <p:cNvSpPr/>
          <p:nvPr/>
        </p:nvSpPr>
        <p:spPr>
          <a:xfrm>
            <a:off x="628100" y="1498500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2527393" y="4467062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5929" y="2144725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45922" y="3286647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874" y="4689750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775" y="3390876"/>
            <a:ext cx="1204825" cy="99635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/>
          <p:nvPr/>
        </p:nvSpPr>
        <p:spPr>
          <a:xfrm>
            <a:off x="5972675" y="1498513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7871968" y="4467075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50504" y="2144738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9290497" y="3286660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6449" y="4689763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350" y="3390888"/>
            <a:ext cx="1204825" cy="99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7" cy="89038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0"/>
          <p:cNvSpPr txBox="1"/>
          <p:nvPr>
            <p:ph type="title"/>
          </p:nvPr>
        </p:nvSpPr>
        <p:spPr>
          <a:xfrm>
            <a:off x="1261872" y="262393"/>
            <a:ext cx="9692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Dobble 5</a:t>
            </a:r>
            <a:br>
              <a:rPr lang="en-US"/>
            </a:b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28100" y="1498500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2527393" y="4467062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5929" y="2144725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45922" y="3286647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874" y="4689750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775" y="3390876"/>
            <a:ext cx="1204825" cy="99635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/>
          <p:nvPr/>
        </p:nvSpPr>
        <p:spPr>
          <a:xfrm>
            <a:off x="5972675" y="1498513"/>
            <a:ext cx="4781100" cy="4781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6713">
            <a:off x="7871968" y="4467075"/>
            <a:ext cx="1392586" cy="11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50504" y="2144738"/>
            <a:ext cx="1873722" cy="1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9290497" y="3286660"/>
            <a:ext cx="1456875" cy="12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6449" y="4689763"/>
            <a:ext cx="854050" cy="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350" y="3390888"/>
            <a:ext cx="1204825" cy="99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1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Key learnings</a:t>
            </a:r>
            <a:br>
              <a:rPr lang="en-US"/>
            </a:br>
            <a:endParaRPr/>
          </a:p>
        </p:txBody>
      </p:sp>
      <p:sp>
        <p:nvSpPr>
          <p:cNvPr id="526" name="Google Shape;526;p51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40"/>
              <a:buChar char="•"/>
            </a:pPr>
            <a:r>
              <a:rPr lang="en-US" sz="2800"/>
              <a:t>There are cool animals that live near [insert school name]. But there used to be more in the past. </a:t>
            </a:r>
            <a:endParaRPr/>
          </a:p>
          <a:p>
            <a:pPr indent="-40639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/>
          </a:p>
          <a:p>
            <a:pPr indent="-182880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40"/>
              <a:buChar char="•"/>
            </a:pPr>
            <a:r>
              <a:rPr lang="en-US" sz="2800"/>
              <a:t>Big animals are important for a healthy planet. </a:t>
            </a:r>
            <a:endParaRPr/>
          </a:p>
          <a:p>
            <a:pPr indent="-40639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/>
          </a:p>
          <a:p>
            <a:pPr indent="-182880" lvl="0" marL="18288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40"/>
              <a:buChar char="•"/>
            </a:pPr>
            <a:r>
              <a:rPr lang="en-US" sz="2800"/>
              <a:t>We must protect animals for the future.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First of all, let’s start with the largest animal in the world?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It’s the blue whale! 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13890" l="0" r="0" t="18943"/>
          <a:stretch/>
        </p:blipFill>
        <p:spPr>
          <a:xfrm>
            <a:off x="1261872" y="2092272"/>
            <a:ext cx="9307972" cy="381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261872" y="262393"/>
            <a:ext cx="9692640" cy="7744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Did you know... 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1410346" y="1738108"/>
            <a:ext cx="435502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blue whale is the largest animal to have ever existed, bigger even than all the dinosaurs.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7417" y="1412539"/>
            <a:ext cx="3800539" cy="1764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0"/>
          <p:cNvGrpSpPr/>
          <p:nvPr/>
        </p:nvGrpSpPr>
        <p:grpSpPr>
          <a:xfrm>
            <a:off x="5950333" y="3169443"/>
            <a:ext cx="5306332" cy="1413555"/>
            <a:chOff x="5965831" y="3535539"/>
            <a:chExt cx="5306332" cy="1413555"/>
          </a:xfrm>
        </p:grpSpPr>
        <p:pic>
          <p:nvPicPr>
            <p:cNvPr id="155" name="Google Shape;15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57246" y="3535539"/>
              <a:ext cx="1814917" cy="1411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28252" y="3537454"/>
              <a:ext cx="1814917" cy="1411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65831" y="3535539"/>
              <a:ext cx="1814917" cy="14116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20"/>
          <p:cNvGrpSpPr/>
          <p:nvPr/>
        </p:nvGrpSpPr>
        <p:grpSpPr>
          <a:xfrm>
            <a:off x="5862883" y="4910956"/>
            <a:ext cx="5393782" cy="1069450"/>
            <a:chOff x="5950333" y="4891251"/>
            <a:chExt cx="5393782" cy="1069450"/>
          </a:xfrm>
        </p:grpSpPr>
        <p:pic>
          <p:nvPicPr>
            <p:cNvPr id="159" name="Google Shape;159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50333" y="4891251"/>
              <a:ext cx="1342686" cy="10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93019" y="4910956"/>
              <a:ext cx="1342686" cy="10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35705" y="4910956"/>
              <a:ext cx="1342686" cy="10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01429" y="4912002"/>
              <a:ext cx="1342686" cy="1048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20"/>
          <p:cNvSpPr txBox="1"/>
          <p:nvPr/>
        </p:nvSpPr>
        <p:spPr>
          <a:xfrm>
            <a:off x="1410345" y="3553056"/>
            <a:ext cx="43550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 blue whale weighs the same as three school buses. </a:t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1360154" y="4998673"/>
            <a:ext cx="43550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That’s equal to 4000 children!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>
            <p:ph type="title"/>
          </p:nvPr>
        </p:nvSpPr>
        <p:spPr>
          <a:xfrm>
            <a:off x="1091390" y="883407"/>
            <a:ext cx="9692640" cy="1899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entury Schoolbook"/>
              <a:buNone/>
            </a:pPr>
            <a:br>
              <a:rPr lang="en-US" sz="3959"/>
            </a:br>
            <a:r>
              <a:rPr lang="en-US" sz="3959"/>
              <a:t>Whales can communicate over large distances with their song. You can listen here </a:t>
            </a:r>
            <a:br>
              <a:rPr lang="en-US" sz="3959"/>
            </a:br>
            <a:endParaRPr sz="3959"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1390" y="2782873"/>
            <a:ext cx="5719612" cy="3811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1"/>
          <p:cNvCxnSpPr/>
          <p:nvPr/>
        </p:nvCxnSpPr>
        <p:spPr>
          <a:xfrm>
            <a:off x="4215539" y="1983783"/>
            <a:ext cx="6927600" cy="4386000"/>
          </a:xfrm>
          <a:prstGeom prst="curvedConnector3">
            <a:avLst>
              <a:gd fmla="val 70583" name="adj1"/>
            </a:avLst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lg" w="lg" type="none"/>
            <a:tailEnd len="med" w="med" type="triangle"/>
          </a:ln>
        </p:spPr>
      </p:cxnSp>
      <p:pic>
        <p:nvPicPr>
          <p:cNvPr id="173" name="Google Shape;173;p21" title="humback whale song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7900" y="5874125"/>
            <a:ext cx="890375" cy="8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Do you know what the largest animal on land is?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1261872" y="262393"/>
            <a:ext cx="9692640" cy="10704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</a:pPr>
            <a:r>
              <a:rPr lang="en-US"/>
              <a:t>It’s the African elephant</a:t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665" y="-6973"/>
            <a:ext cx="1012825" cy="8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4">
            <a:alphaModFix/>
          </a:blip>
          <a:srcRect b="9085" l="14854" r="3623" t="17095"/>
          <a:stretch/>
        </p:blipFill>
        <p:spPr>
          <a:xfrm>
            <a:off x="2386739" y="1890792"/>
            <a:ext cx="6663539" cy="4525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ew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ew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